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84" d="100"/>
          <a:sy n="84" d="100"/>
        </p:scale>
        <p:origin x="2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6ADD11-0558-BD64-314F-62781F4DD2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45A08C1-3D3E-6C73-B327-3BC1AD311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93D23F1-D773-CF7C-0986-1CEC7D49D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C2646-64E9-41C9-9D77-C8609C0502BF}" type="datetimeFigureOut">
              <a:rPr lang="it-IT" smtClean="0"/>
              <a:t>17/06/2026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FDDD117-3B58-AFFB-98DC-0E989D00B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80D0251-1377-9DE2-342D-BE3BBCBD7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CFEE-0C42-43B7-8947-6C0A92E12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641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04C0F4-A5A0-9167-0704-7376067F5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2F6ABA2-18A2-AF4D-89FA-976F73C6CA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F527D5-FE4D-6A0E-5DDD-743D745DB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C2646-64E9-41C9-9D77-C8609C0502BF}" type="datetimeFigureOut">
              <a:rPr lang="it-IT" smtClean="0"/>
              <a:t>17/06/2026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19746C-A6FF-6A01-88EF-A5D2D26A8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6BEDD51-F72C-5BA6-41BD-EC1E50F87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CFEE-0C42-43B7-8947-6C0A92E12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0610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F7AC95C-7644-39A6-C67E-6A87159A2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290A08E-C45A-5F5C-C11F-0ED6E237C5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8A8CCCD-C591-D0B2-4B7C-E324C25AD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C2646-64E9-41C9-9D77-C8609C0502BF}" type="datetimeFigureOut">
              <a:rPr lang="it-IT" smtClean="0"/>
              <a:t>17/06/2026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4A9AA24-5E9E-092B-241F-F725BBF5B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AA758A0-2D30-513D-B6AC-A731BD3FD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CFEE-0C42-43B7-8947-6C0A92E12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1116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8F7335-4C84-2A6F-7691-038E96B27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8249B3-15D6-AC1A-01C8-09779835F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F8A434E-1CE9-CF38-194C-E81520EBF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C2646-64E9-41C9-9D77-C8609C0502BF}" type="datetimeFigureOut">
              <a:rPr lang="it-IT" smtClean="0"/>
              <a:t>17/06/2026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31F3EBA-5AA4-0EF2-85AE-77A6E8428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3F0F53A-FCA6-E876-701B-10FEE393D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CFEE-0C42-43B7-8947-6C0A92E12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70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607314-36E2-2A01-5434-96DF162F1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92DF8C0-9F93-3984-0ACB-A8A5E2129C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9B05C1D-061A-C311-64A6-8C61933D3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C2646-64E9-41C9-9D77-C8609C0502BF}" type="datetimeFigureOut">
              <a:rPr lang="it-IT" smtClean="0"/>
              <a:t>17/06/2026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B52CE9-5663-F620-E0F2-B75A00A41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D93E306-52A5-BE9D-F9D3-0A24B7196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CFEE-0C42-43B7-8947-6C0A92E12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4406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C98A7A-B400-B338-F40D-1AE6D0E69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A7B2AC-D746-F921-C482-2757CAE423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33C9AFD-BBE6-0C40-CFF3-34AEF023AD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CE6E397-21C9-880A-2A48-A9AA36E9B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C2646-64E9-41C9-9D77-C8609C0502BF}" type="datetimeFigureOut">
              <a:rPr lang="it-IT" smtClean="0"/>
              <a:t>17/06/2026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D18E73-F67F-AFC8-5986-7BB56CE3E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491E2D8-6E2A-EF94-78D0-C4FA915C8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CFEE-0C42-43B7-8947-6C0A92E12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0013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6504EE-2685-2096-0CFC-BBA0DC0F1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BC27EE6-E99B-5499-B465-7678E4913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0D05D83-0551-1096-A2BE-FB6B7C69C7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9848181-6CFC-1FC0-40E4-50C8EB02A8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AF119E6-C094-E18F-4B5C-E605683E89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93B4A09-765F-02DA-57D6-7A57C0B61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C2646-64E9-41C9-9D77-C8609C0502BF}" type="datetimeFigureOut">
              <a:rPr lang="it-IT" smtClean="0"/>
              <a:t>17/06/2026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DD6BCF3-A73F-7DB0-811A-376F2008D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F6C1953-2199-5A8C-F82A-64D92E900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CFEE-0C42-43B7-8947-6C0A92E12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5508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B12FDC-404C-FB1B-A138-1D3758F59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96530F8-C51E-69D5-5499-AE1A2CCAE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C2646-64E9-41C9-9D77-C8609C0502BF}" type="datetimeFigureOut">
              <a:rPr lang="it-IT" smtClean="0"/>
              <a:t>17/06/2026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9172518-E67C-981B-AC75-272FEAD24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8E8AFF2-FEB9-7FA6-C2FB-5100E85F0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CFEE-0C42-43B7-8947-6C0A92E12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7129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1DE1CE8-EDB8-D25D-2E11-49C731CD1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C2646-64E9-41C9-9D77-C8609C0502BF}" type="datetimeFigureOut">
              <a:rPr lang="it-IT" smtClean="0"/>
              <a:t>17/06/2026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E954D4E-A8E5-30AE-7E70-EE3221CDA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E8C85BE-D86D-3B07-F076-99A05B3D0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CFEE-0C42-43B7-8947-6C0A92E12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1982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3898F6-B1E6-5F4F-5D06-DD3D4BC28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3905C1-A975-6A2E-4F61-8CC5C462B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1E6F0AA-5243-FADC-2BEB-F1918B1F55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0766993-44BC-4577-008A-E60E2CF38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C2646-64E9-41C9-9D77-C8609C0502BF}" type="datetimeFigureOut">
              <a:rPr lang="it-IT" smtClean="0"/>
              <a:t>17/06/2026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C3C911D-2DCB-45DE-00C0-ACD5E0A7D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B5C00CA-188B-B993-7A83-74C5E7EB4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CFEE-0C42-43B7-8947-6C0A92E12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1997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B73A5C-E7E4-CAF6-07D6-02FCFF6E1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AF91F05-F12C-6FCC-8587-8FC0F3014B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65F5B81-4A3F-43C8-8ACC-8A671A68D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9CD1D51-05AC-2A57-9928-C5B6AE7AF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C2646-64E9-41C9-9D77-C8609C0502BF}" type="datetimeFigureOut">
              <a:rPr lang="it-IT" smtClean="0"/>
              <a:t>17/06/2026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B942AC-2C75-6614-F4AA-F6B14B94D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2ED0962-DD32-A965-B769-F62731330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CFEE-0C42-43B7-8947-6C0A92E12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536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9AE41CD-7C64-B6AE-1123-8BA04C053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A4DC633-0B14-A2CD-154D-782A29EEE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33FFC56-9720-184F-2DDB-AD55CCD69C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5C2646-64E9-41C9-9D77-C8609C0502BF}" type="datetimeFigureOut">
              <a:rPr lang="it-IT" smtClean="0"/>
              <a:t>17/06/2026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44309E8-1CE0-C636-394A-E326F82217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40DB392-8E8D-FB5D-4BE0-ADE2CDA163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10CFEE-0C42-43B7-8947-6C0A92E12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162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t.mef.gov.it/export/sites/sitodt/modules/documenti_it/analisi_progammazione/documenti_programmatici/doc_prog_fp_2025/DPFP_2025.pdf" TargetMode="External"/><Relationship Id="rId2" Type="http://schemas.openxmlformats.org/officeDocument/2006/relationships/hyperlink" Target="https://www.dt.mef.gov.it/it/dipartimento/pubblicazioni/aggiornamento_NADEF/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C41434-A26F-DA6E-6D1F-285296CC42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i="0" dirty="0">
                <a:solidFill>
                  <a:srgbClr val="0F0F0F"/>
                </a:solidFill>
                <a:effectLst/>
                <a:latin typeface="IBM Plex Serif" panose="02060503050406000203" pitchFamily="18" charset="0"/>
              </a:rPr>
              <a:t>C · L · </a:t>
            </a:r>
            <a:r>
              <a:rPr lang="it-IT" b="1" i="0" dirty="0">
                <a:solidFill>
                  <a:srgbClr val="8B1A1A"/>
                </a:solidFill>
                <a:effectLst/>
                <a:latin typeface="IBM Plex Serif" panose="02060503050406000203" pitchFamily="18" charset="0"/>
              </a:rPr>
              <a:t>N</a:t>
            </a:r>
            <a:br>
              <a:rPr lang="it-IT" b="1" i="0" dirty="0">
                <a:solidFill>
                  <a:srgbClr val="0F0F0F"/>
                </a:solidFill>
                <a:effectLst/>
                <a:latin typeface="IBM Plex Serif" panose="02060503050406000203" pitchFamily="18" charset="0"/>
              </a:rPr>
            </a:b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4265905-E99D-E704-B0BF-143DDDA9C5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1570" y="3602038"/>
            <a:ext cx="9875520" cy="1655762"/>
          </a:xfrm>
        </p:spPr>
        <p:txBody>
          <a:bodyPr/>
          <a:lstStyle/>
          <a:p>
            <a:r>
              <a:rPr lang="it-IT" b="0" i="0" dirty="0">
                <a:solidFill>
                  <a:srgbClr val="6B6B6B"/>
                </a:solidFill>
                <a:effectLst/>
                <a:latin typeface="IBM Plex Sans" panose="020B0503050203000203" pitchFamily="34" charset="0"/>
              </a:rPr>
              <a:t>Capitale · Lavoro · Nascite — Relazioni numeriche negli ultimi 60 anni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29414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B37D1544-412B-A391-A39A-5DE8EC775BDD}"/>
              </a:ext>
            </a:extLst>
          </p:cNvPr>
          <p:cNvSpPr txBox="1"/>
          <p:nvPr/>
        </p:nvSpPr>
        <p:spPr>
          <a:xfrm>
            <a:off x="123825" y="3672840"/>
            <a:ext cx="11944350" cy="283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it-IT" sz="11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Incremento relativo del Capitale</a:t>
            </a:r>
            <a:r>
              <a:rPr lang="it-IT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1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S1A </a:t>
            </a:r>
            <a:r>
              <a:rPr lang="it-IT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 </a:t>
            </a:r>
            <a:r>
              <a:rPr lang="it-IT" sz="11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Perdita relativa del Lavoro S1B</a:t>
            </a:r>
            <a:r>
              <a:rPr lang="it-IT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it-IT" sz="11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1. </a:t>
            </a:r>
            <a:r>
              <a:rPr kumimoji="0" lang="it-IT" sz="11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Incremento del Capitale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1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oggi</a:t>
            </a:r>
            <a:r>
              <a:rPr kumimoji="0" lang="it-IT" sz="11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100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=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sz="11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Perdita del Lavoro oggi</a:t>
            </a:r>
            <a:r>
              <a:rPr lang="it-IT" sz="11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it-IT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Nell’economia di oggi </a:t>
            </a:r>
            <a:r>
              <a:rPr lang="it-IT" sz="1100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il Lavoro prende L</a:t>
            </a:r>
            <a:r>
              <a:rPr lang="it-IT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ed </a:t>
            </a:r>
            <a:r>
              <a:rPr lang="it-IT" sz="1100" kern="100" dirty="0">
                <a:solidFill>
                  <a:schemeClr val="accent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il Capitale prende C</a:t>
            </a:r>
            <a:r>
              <a:rPr lang="it-IT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it-IT" sz="1100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valesse ancora il massimo storico M rispetto al Capitale C attuale,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il Lavoro prenderebbe MAX[L/C(i)]*C = M*C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perdita del Lavoro oggi è quindi M*C-L = M*C- (L/C)*C = ( M – L / C )*C = Incremento del Capitale oggi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Per rendere tale Incremento </a:t>
            </a:r>
            <a:r>
              <a:rPr kumimoji="0" lang="it-IT" sz="1100" b="0" i="0" u="sng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relativo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dobbiamo confrontarlo con un’</a:t>
            </a:r>
            <a:r>
              <a:rPr kumimoji="0" lang="it-IT" sz="11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Economia Potenziale di Riferimento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: quella in cui il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Capitale prende C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ed il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Lavoro prende M*C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cioè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un’Economia che vale M*C+C= ( M + 1 ) * C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kumimoji="0" lang="it-IT" sz="11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L’Incremento relativo del Capitale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sz="11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S1A </a:t>
            </a:r>
            <a:r>
              <a:rPr lang="it-IT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è quindi </a:t>
            </a:r>
            <a:r>
              <a:rPr lang="it-IT" sz="11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l’</a:t>
            </a:r>
            <a:r>
              <a:rPr kumimoji="0" lang="it-IT" sz="11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Incremento del Capitale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1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oggi =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 M – L / C )*C</a:t>
            </a:r>
            <a:r>
              <a:rPr kumimoji="0" lang="it-IT" sz="11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sz="11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diviso</a:t>
            </a:r>
            <a:r>
              <a:rPr kumimoji="0" lang="it-IT" sz="11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sz="11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il valore del</a:t>
            </a:r>
            <a:r>
              <a:rPr lang="it-IT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l'</a:t>
            </a:r>
            <a:r>
              <a:rPr lang="it-IT" sz="11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Economia Potenziale di Riferimento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 M + 1 ) * C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=&gt; ( M – L / C ) / ( M + 1 )</a:t>
            </a:r>
            <a:endParaRPr kumimoji="0" lang="it-IT" sz="1100" b="0" i="0" u="none" strike="noStrike" kern="100" cap="none" spc="0" normalizeH="0" baseline="0" noProof="0" dirty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it-IT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it-IT" sz="11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 </a:t>
            </a:r>
            <a:r>
              <a:rPr kumimoji="0" lang="it-IT" sz="11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Perdita del Lavoro oggi = Incremento del Capitale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sz="11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oggi :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Nell’economia di oggi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il Lavoro prende L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ed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il Capitale prende C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SE valesse ancora il minimo storico m rispetto al Lavoro L attuale,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il Capitale prenderebbe min[C/L(i)]*L = m*L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L’incremento del Capitale oggi è quindi </a:t>
            </a:r>
            <a:r>
              <a:rPr lang="it-IT" sz="1100" b="0" i="0" dirty="0">
                <a:solidFill>
                  <a:schemeClr val="accent2">
                    <a:lumMod val="75000"/>
                  </a:schemeClr>
                </a:solidFill>
                <a:effectLst/>
              </a:rPr>
              <a:t>C - m*L = (C/L)*L – m*L = (C/L)*Li -</a:t>
            </a:r>
            <a:r>
              <a:rPr lang="it-IT" sz="1100" b="0" i="0" dirty="0" err="1">
                <a:solidFill>
                  <a:schemeClr val="accent2">
                    <a:lumMod val="75000"/>
                  </a:schemeClr>
                </a:solidFill>
                <a:effectLst/>
              </a:rPr>
              <a:t>mL</a:t>
            </a:r>
            <a:r>
              <a:rPr lang="it-IT" sz="1100" b="0" i="0" dirty="0">
                <a:solidFill>
                  <a:schemeClr val="accent2">
                    <a:lumMod val="75000"/>
                  </a:schemeClr>
                </a:solidFill>
                <a:effectLst/>
              </a:rPr>
              <a:t> = (C/L-m)*L = Perdita del Lavoro oggi</a:t>
            </a:r>
            <a:r>
              <a:rPr lang="it-IT" sz="1100" b="0" i="0" dirty="0">
                <a:solidFill>
                  <a:srgbClr val="3A3A3A"/>
                </a:solidFill>
                <a:effectLst/>
              </a:rPr>
              <a:t> .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 rendere tale Perdita </a:t>
            </a:r>
            <a:r>
              <a:rPr kumimoji="0" lang="it-IT" sz="1100" b="0" i="0" u="sng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relativa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dobbiamo confrontarla con un’</a:t>
            </a:r>
            <a:r>
              <a:rPr kumimoji="0" lang="it-IT" sz="11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Economia Potenziale di Riferimento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: quella in cui il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Lavoro prende L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ed il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Capitale prende m*L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cioè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un’Economia che vale </a:t>
            </a:r>
            <a:r>
              <a:rPr kumimoji="0" lang="it-IT" sz="1100" b="0" i="0" u="none" strike="noStrike" kern="1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L+m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*L=(1+m)*L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it-IT" sz="11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Perdita relativa del Lavoro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sz="11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S1B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è quindi </a:t>
            </a:r>
            <a:r>
              <a:rPr kumimoji="0" lang="it-IT" sz="11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Perdita del Lavoro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sz="11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oggi =</a:t>
            </a: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(C/L-m)*L</a:t>
            </a: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diviso</a:t>
            </a:r>
            <a:r>
              <a:rPr kumimoji="0" lang="it-IT" sz="11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il valore dell'</a:t>
            </a:r>
            <a:r>
              <a:rPr kumimoji="0" lang="it-IT" sz="11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Economia Potenziale di Riferimento 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=(1+m)*L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=&gt; </a:t>
            </a: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(C/L-m)</a:t>
            </a:r>
            <a:r>
              <a:rPr kumimoji="0" lang="it-IT" sz="11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/ (1+m)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it-IT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C4A6269-EBAA-7474-1795-23F7D2038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" y="97155"/>
            <a:ext cx="11944350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154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4C23909-F2AD-9107-4564-148D10392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1" y="2473642"/>
            <a:ext cx="12030075" cy="31718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C5FD524-54B6-723E-85F9-1DEF4EB85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1" y="82867"/>
            <a:ext cx="12030075" cy="239077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1E8734-7F88-549D-5BF3-BCC058C9812D}"/>
              </a:ext>
            </a:extLst>
          </p:cNvPr>
          <p:cNvSpPr txBox="1"/>
          <p:nvPr/>
        </p:nvSpPr>
        <p:spPr>
          <a:xfrm>
            <a:off x="137635" y="5919787"/>
            <a:ext cx="11916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AL DI SOPRA DELLE UMANE VICENDE, LA CO2 CRESCE IMPERTURBABILE</a:t>
            </a:r>
          </a:p>
        </p:txBody>
      </p:sp>
    </p:spTree>
    <p:extLst>
      <p:ext uri="{BB962C8B-B14F-4D97-AF65-F5344CB8AC3E}">
        <p14:creationId xmlns:p14="http://schemas.microsoft.com/office/powerpoint/2010/main" val="943897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A95AAB1-AA25-1538-9791-905856270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" y="113347"/>
            <a:ext cx="11449050" cy="199072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3518C6F9-CAB3-6D67-D57C-48A1B158A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" y="2104072"/>
            <a:ext cx="11420475" cy="218122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3985815-E56E-295D-F3A0-210864D6EE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575" y="4285297"/>
            <a:ext cx="11439525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485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AC81110-4341-624E-F43E-3A6532FE9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" y="0"/>
            <a:ext cx="10487025" cy="23717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A77C84A-9501-901A-3774-40110BD505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3417" y="2045796"/>
            <a:ext cx="7140893" cy="466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068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E3289D1-386C-F00B-149F-A8F98DCEB1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1" y="82867"/>
            <a:ext cx="12030075" cy="196310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A3C6EF4-2434-A44E-F4B0-BE3DF0BD0A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50" y="2045971"/>
            <a:ext cx="11939585" cy="196310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BDBECB24-5DDB-56A8-3726-B8635B501C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" y="4009075"/>
            <a:ext cx="12030075" cy="2766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23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C2349024-FF11-A850-05EE-2F36B3BC3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03" y="4308157"/>
            <a:ext cx="8880157" cy="233362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0845A7D-AD4C-9066-B925-62873CDA3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" y="1403035"/>
            <a:ext cx="12030075" cy="2766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447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862FE2-0AC8-5CA7-1CEB-32AE04E1C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63376"/>
          </a:xfrm>
        </p:spPr>
        <p:txBody>
          <a:bodyPr>
            <a:normAutofit/>
          </a:bodyPr>
          <a:lstStyle/>
          <a:p>
            <a:pPr algn="ctr"/>
            <a:r>
              <a:rPr lang="it-IT" sz="1400" dirty="0"/>
              <a:t>https://www.ec.univaq.it/fileadmin/user_upload/Economia/Materiale_didattico/PACE_ROBERTA/Economia_Politica/561slides_18.pdf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16F2273-1EE8-374F-D458-C7FF0FEBE4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851" y="768856"/>
            <a:ext cx="8492490" cy="5935012"/>
          </a:xfrm>
        </p:spPr>
      </p:pic>
    </p:spTree>
    <p:extLst>
      <p:ext uri="{BB962C8B-B14F-4D97-AF65-F5344CB8AC3E}">
        <p14:creationId xmlns:p14="http://schemas.microsoft.com/office/powerpoint/2010/main" val="2689031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24CBB7-5123-1E35-4D28-88DF209B3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882"/>
            <a:ext cx="10515600" cy="498156"/>
          </a:xfrm>
        </p:spPr>
        <p:txBody>
          <a:bodyPr>
            <a:normAutofit/>
          </a:bodyPr>
          <a:lstStyle/>
          <a:p>
            <a:pPr algn="ctr"/>
            <a:r>
              <a:rPr lang="it-IT" sz="2000" dirty="0"/>
              <a:t>https://fisp.diocesipadova.it/wp-content/uploads/sites/11/2016/07/Pitingaro-Il-Pil.pdf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730671-38B5-F80E-0489-C46C61D91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88670"/>
            <a:ext cx="10515600" cy="58864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PIL con il metodo dei REDDITI = </a:t>
            </a:r>
          </a:p>
          <a:p>
            <a:pPr marL="0" indent="0" algn="ctr">
              <a:buNone/>
            </a:pPr>
            <a:r>
              <a:rPr kumimoji="0" lang="it-I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Redditi da Lavoro + Redditi da Capitale + Imposte indirette </a:t>
            </a:r>
          </a:p>
          <a:p>
            <a:pPr marL="0" indent="0" algn="ctr">
              <a:buNone/>
            </a:pP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Redditi da Lavoro = redditi dei lavoratori dipendenti = stipendi e salari</a:t>
            </a:r>
          </a:p>
          <a:p>
            <a:pPr marL="0" indent="0" algn="ctr">
              <a:buNone/>
            </a:pP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Redditi da Capitale = "guadagno netto" dell'imprenditore che paga lo stipendio + gli ammortamenti dei macchinari e degli immobili + le rendite finanziarie e bancarie (gli </a:t>
            </a:r>
            <a:r>
              <a:rPr lang="it-IT" dirty="0"/>
              <a:t>interessi che le aziende pagano alle banche per i prestiti) + l</a:t>
            </a: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e rendite immobiliari (gli affitti di capannoni e terreni)</a:t>
            </a:r>
          </a:p>
          <a:p>
            <a:pPr marL="0" indent="0" algn="ctr">
              <a:buNone/>
            </a:pP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it-IT" dirty="0">
                <a:solidFill>
                  <a:prstClr val="black"/>
                </a:solidFill>
                <a:latin typeface="Aptos Display" panose="02110004020202020204"/>
                <a:ea typeface="+mj-ea"/>
                <a:cs typeface="+mj-cs"/>
              </a:rPr>
              <a:t>Imposte indirette = IVA + IRAP + IMU + accise + imposte di bollo e registro + tasse sulle concessioni governative + imposta su pubblicità</a:t>
            </a: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26329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linea, diagramma, Diagramma&#10;&#10;Il contenuto generato dall'IA potrebbe non essere corretto.">
            <a:extLst>
              <a:ext uri="{FF2B5EF4-FFF2-40B4-BE49-F238E27FC236}">
                <a16:creationId xmlns:a16="http://schemas.microsoft.com/office/drawing/2014/main" id="{325FF34A-7A27-B67B-1987-CA398D198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120" y="648771"/>
            <a:ext cx="8846820" cy="6160009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CCF5FEF2-B085-D589-828E-5E73EEFD7E7C}"/>
              </a:ext>
            </a:extLst>
          </p:cNvPr>
          <p:cNvSpPr txBox="1"/>
          <p:nvPr/>
        </p:nvSpPr>
        <p:spPr>
          <a:xfrm>
            <a:off x="2343150" y="125730"/>
            <a:ext cx="8949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https://grafici.altervista.org/composizione-del-pil-secondo-il-metodo-del-reddito/</a:t>
            </a:r>
          </a:p>
        </p:txBody>
      </p:sp>
    </p:spTree>
    <p:extLst>
      <p:ext uri="{BB962C8B-B14F-4D97-AF65-F5344CB8AC3E}">
        <p14:creationId xmlns:p14="http://schemas.microsoft.com/office/powerpoint/2010/main" val="225717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linea, diagramma, Diagramma&#10;&#10;Il contenuto generato dall'IA potrebbe non essere corretto.">
            <a:extLst>
              <a:ext uri="{FF2B5EF4-FFF2-40B4-BE49-F238E27FC236}">
                <a16:creationId xmlns:a16="http://schemas.microsoft.com/office/drawing/2014/main" id="{5D671AAD-3EC6-49B3-5650-777438E1A5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975"/>
            <a:ext cx="12192000" cy="581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521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diagramma, linea, numero&#10;&#10;Il contenuto generato dall'IA potrebbe non essere corretto.">
            <a:extLst>
              <a:ext uri="{FF2B5EF4-FFF2-40B4-BE49-F238E27FC236}">
                <a16:creationId xmlns:a16="http://schemas.microsoft.com/office/drawing/2014/main" id="{E853FC8C-5B31-5C07-DFE3-F89CDCDF1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976" y="0"/>
            <a:ext cx="68960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515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66722ECC-0DFE-902A-1DBE-427A99A19BDD}"/>
              </a:ext>
            </a:extLst>
          </p:cNvPr>
          <p:cNvSpPr txBox="1"/>
          <p:nvPr/>
        </p:nvSpPr>
        <p:spPr>
          <a:xfrm>
            <a:off x="697230" y="251460"/>
            <a:ext cx="11304270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hlinkClick r:id="rId2"/>
              </a:rPr>
              <a:t>https://www.dt.mef.gov.it/it/dipartimento/pubblicazioni/aggiornamento_NADEF/</a:t>
            </a:r>
            <a:endParaRPr lang="it-IT" dirty="0"/>
          </a:p>
          <a:p>
            <a:pPr algn="ctr"/>
            <a:r>
              <a:rPr lang="it-IT" dirty="0"/>
              <a:t>Nota di Aggiornamento del Documento di Economia e Finanza – </a:t>
            </a:r>
            <a:r>
              <a:rPr lang="it-IT" dirty="0" err="1"/>
              <a:t>Nadef</a:t>
            </a:r>
            <a:endParaRPr lang="it-IT" dirty="0"/>
          </a:p>
          <a:p>
            <a:pPr algn="ctr"/>
            <a:r>
              <a:rPr lang="it-IT" dirty="0">
                <a:hlinkClick r:id="rId3"/>
              </a:rPr>
              <a:t>https://www.dt.mef.gov.it/export/sites/sitodt/modules/documenti_it/analisi_progammazione/documenti_programmatici/doc_prog_fp_2025/DPFP_2025.pdf</a:t>
            </a:r>
            <a:endParaRPr lang="it-IT" dirty="0"/>
          </a:p>
          <a:p>
            <a:pPr algn="ctr"/>
            <a:r>
              <a:rPr lang="it-IT" dirty="0"/>
              <a:t>Documento programmatico di finanza pubblica del 2025</a:t>
            </a:r>
          </a:p>
          <a:p>
            <a:pPr algn="ctr"/>
            <a:r>
              <a:rPr lang="it-IT" dirty="0"/>
              <a:t>a pag. 32 il PIL con il metodo della spesa , NON con quello dei redditi.</a:t>
            </a:r>
          </a:p>
          <a:p>
            <a:pPr algn="ctr"/>
            <a:endParaRPr lang="it-IT" dirty="0"/>
          </a:p>
          <a:p>
            <a:pPr algn="ctr"/>
            <a:r>
              <a:rPr lang="it-IT" sz="2500" dirty="0"/>
              <a:t>Nel 2025 il reddito del Capitale è stato di 1076,9 G€ ; il reddito del Lavoro di 900,4</a:t>
            </a:r>
          </a:p>
          <a:p>
            <a:pPr algn="ctr"/>
            <a:r>
              <a:rPr lang="it-IT" sz="2500" dirty="0"/>
              <a:t>La differenza è di 176,5 G€ a favore del Capitale; </a:t>
            </a:r>
          </a:p>
          <a:p>
            <a:pPr algn="ctr"/>
            <a:r>
              <a:rPr lang="it-IT" sz="2500" dirty="0"/>
              <a:t>il rapporto C/L vale 1,19: se per il suo lavoro </a:t>
            </a:r>
          </a:p>
          <a:p>
            <a:pPr algn="ctr"/>
            <a:r>
              <a:rPr lang="it-IT" sz="2500" dirty="0"/>
              <a:t>un dipendente ha avuto un reddito lordo di 100 , con quel lavoro </a:t>
            </a:r>
          </a:p>
          <a:p>
            <a:pPr algn="ctr"/>
            <a:r>
              <a:rPr lang="it-IT" sz="2500" dirty="0"/>
              <a:t>ha prodotto anche 119 di reddito lordo per il Capitale </a:t>
            </a:r>
          </a:p>
          <a:p>
            <a:pPr algn="ctr"/>
            <a:r>
              <a:rPr lang="it-IT" sz="2500" dirty="0"/>
              <a:t>In Italia non è sempre stato così : come si è visto nella terza immagine , </a:t>
            </a:r>
          </a:p>
          <a:p>
            <a:pPr algn="ctr"/>
            <a:r>
              <a:rPr lang="it-IT" sz="2500" dirty="0"/>
              <a:t>fra il 1971 ed il 1977 è stato, + o -, C=L cioè C/L=1.</a:t>
            </a:r>
          </a:p>
          <a:p>
            <a:pPr algn="ctr"/>
            <a:r>
              <a:rPr lang="it-IT" sz="2500" dirty="0"/>
              <a:t>All’estero è (stato) ancora più differente. </a:t>
            </a:r>
          </a:p>
          <a:p>
            <a:pPr algn="ctr"/>
            <a:r>
              <a:rPr lang="it-IT" sz="2500" dirty="0"/>
              <a:t>Questi dati non escludono che si possano fare </a:t>
            </a:r>
          </a:p>
          <a:p>
            <a:pPr algn="ctr"/>
            <a:r>
              <a:rPr lang="it-IT" sz="2500" dirty="0"/>
              <a:t>una considerevole quantità di «distinguo»,</a:t>
            </a:r>
          </a:p>
          <a:p>
            <a:pPr algn="ctr"/>
            <a:r>
              <a:rPr lang="it-IT" sz="2500" dirty="0"/>
              <a:t>tuttavia la regolarità dei grafici è indicativa di caratteristiche nazionali</a:t>
            </a:r>
          </a:p>
          <a:p>
            <a:pPr algn="ctr"/>
            <a:endParaRPr lang="it-IT" sz="2500" dirty="0"/>
          </a:p>
        </p:txBody>
      </p:sp>
    </p:spTree>
    <p:extLst>
      <p:ext uri="{BB962C8B-B14F-4D97-AF65-F5344CB8AC3E}">
        <p14:creationId xmlns:p14="http://schemas.microsoft.com/office/powerpoint/2010/main" val="979764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983D0C0-1422-AB9C-0689-75C1DD1D7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7087"/>
            <a:ext cx="12192000" cy="4969366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7D02DAC-A6A5-0CED-1C7E-74B8F5E7F7BA}"/>
              </a:ext>
            </a:extLst>
          </p:cNvPr>
          <p:cNvSpPr txBox="1"/>
          <p:nvPr/>
        </p:nvSpPr>
        <p:spPr>
          <a:xfrm>
            <a:off x="205740" y="5216453"/>
            <a:ext cx="1183005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/>
              <a:t>In media sui 55 anni considerati, quando la lavoratrice italiana produce 100 , ne lascia al Capitale 54,6; il koreano 54,2; la spagnola 47,6; il giapponese 47,2; l’inglese 45; il tedesco 42,4; la statunitense 40,8; il francese 40,2</a:t>
            </a:r>
          </a:p>
          <a:p>
            <a:pPr algn="ctr"/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10582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2489BC3D-7965-CBB5-9CF9-8BED5292276A}"/>
              </a:ext>
            </a:extLst>
          </p:cNvPr>
          <p:cNvSpPr txBox="1"/>
          <p:nvPr/>
        </p:nvSpPr>
        <p:spPr>
          <a:xfrm>
            <a:off x="582930" y="4434840"/>
            <a:ext cx="1135148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/>
              <a:t>E’ (</a:t>
            </a:r>
            <a:r>
              <a:rPr lang="it-IT" sz="2800" dirty="0">
                <a:solidFill>
                  <a:srgbClr val="0070C0"/>
                </a:solidFill>
              </a:rPr>
              <a:t>C </a:t>
            </a:r>
            <a:r>
              <a:rPr lang="it-IT" sz="2800" dirty="0"/>
              <a:t>– </a:t>
            </a:r>
            <a:r>
              <a:rPr lang="it-IT" sz="2800" dirty="0">
                <a:solidFill>
                  <a:srgbClr val="00B050"/>
                </a:solidFill>
              </a:rPr>
              <a:t>M </a:t>
            </a:r>
            <a:r>
              <a:rPr lang="it-IT" sz="2800" dirty="0"/>
              <a:t>) = ( </a:t>
            </a:r>
            <a:r>
              <a:rPr lang="it-IT" sz="2800" dirty="0">
                <a:solidFill>
                  <a:srgbClr val="00B050"/>
                </a:solidFill>
              </a:rPr>
              <a:t>M </a:t>
            </a:r>
            <a:r>
              <a:rPr lang="it-IT" sz="2800" dirty="0"/>
              <a:t>- </a:t>
            </a:r>
            <a:r>
              <a:rPr lang="it-IT" sz="2800" dirty="0">
                <a:solidFill>
                  <a:srgbClr val="FF0000"/>
                </a:solidFill>
              </a:rPr>
              <a:t>L</a:t>
            </a:r>
            <a:r>
              <a:rPr lang="it-IT" sz="2800" dirty="0"/>
              <a:t> ) . QUANDO’ E’ </a:t>
            </a:r>
            <a:r>
              <a:rPr lang="it-IT" sz="2800" dirty="0">
                <a:solidFill>
                  <a:srgbClr val="0070C0"/>
                </a:solidFill>
              </a:rPr>
              <a:t>C</a:t>
            </a:r>
            <a:r>
              <a:rPr lang="it-IT" sz="2800" dirty="0"/>
              <a:t> &gt; </a:t>
            </a:r>
            <a:r>
              <a:rPr lang="it-IT" sz="2800" dirty="0">
                <a:solidFill>
                  <a:srgbClr val="FF0000"/>
                </a:solidFill>
              </a:rPr>
              <a:t>L</a:t>
            </a:r>
            <a:r>
              <a:rPr lang="it-IT" sz="2800" dirty="0"/>
              <a:t> , E’ (</a:t>
            </a:r>
            <a:r>
              <a:rPr lang="it-IT" sz="2800" dirty="0">
                <a:solidFill>
                  <a:schemeClr val="accent2">
                    <a:lumMod val="75000"/>
                  </a:schemeClr>
                </a:solidFill>
              </a:rPr>
              <a:t>C-M</a:t>
            </a:r>
            <a:r>
              <a:rPr lang="it-IT" sz="2800" dirty="0"/>
              <a:t>) / </a:t>
            </a:r>
            <a:r>
              <a:rPr lang="it-IT" sz="2800" dirty="0">
                <a:solidFill>
                  <a:srgbClr val="0070C0"/>
                </a:solidFill>
              </a:rPr>
              <a:t>C</a:t>
            </a:r>
            <a:r>
              <a:rPr lang="it-IT" sz="2800" dirty="0"/>
              <a:t> &lt; (</a:t>
            </a:r>
            <a:r>
              <a:rPr lang="it-IT" sz="2800" dirty="0">
                <a:solidFill>
                  <a:schemeClr val="accent2">
                    <a:lumMod val="75000"/>
                  </a:schemeClr>
                </a:solidFill>
              </a:rPr>
              <a:t>M - L</a:t>
            </a:r>
            <a:r>
              <a:rPr lang="it-IT" sz="2800" dirty="0"/>
              <a:t>) / </a:t>
            </a:r>
            <a:r>
              <a:rPr lang="it-IT" sz="2800" dirty="0">
                <a:solidFill>
                  <a:srgbClr val="FF0000"/>
                </a:solidFill>
              </a:rPr>
              <a:t>L</a:t>
            </a:r>
            <a:r>
              <a:rPr lang="it-IT" sz="2800" dirty="0"/>
              <a:t> </a:t>
            </a:r>
          </a:p>
          <a:p>
            <a:pPr algn="ctr"/>
            <a:r>
              <a:rPr lang="it-IT" sz="2800" dirty="0"/>
              <a:t>LA PERDITA RELATIVA DEL </a:t>
            </a:r>
            <a:r>
              <a:rPr lang="it-IT" sz="2800" dirty="0">
                <a:solidFill>
                  <a:srgbClr val="FF0000"/>
                </a:solidFill>
              </a:rPr>
              <a:t>LAVORO</a:t>
            </a:r>
            <a:r>
              <a:rPr lang="it-IT" sz="2800" dirty="0"/>
              <a:t> E’ MAGGIORE </a:t>
            </a:r>
          </a:p>
          <a:p>
            <a:pPr algn="ctr"/>
            <a:r>
              <a:rPr lang="it-IT" sz="2800" dirty="0"/>
              <a:t>DELL’INCREMENTO RELATIVO DEL </a:t>
            </a:r>
            <a:r>
              <a:rPr lang="it-IT" sz="2800" dirty="0">
                <a:solidFill>
                  <a:srgbClr val="0070C0"/>
                </a:solidFill>
              </a:rPr>
              <a:t>CAPITALE</a:t>
            </a:r>
            <a:r>
              <a:rPr lang="it-IT" sz="2800" dirty="0"/>
              <a:t>.</a:t>
            </a:r>
          </a:p>
          <a:p>
            <a:pPr algn="ctr"/>
            <a:r>
              <a:rPr lang="it-IT" sz="2800" dirty="0"/>
              <a:t>QUANDO E’ </a:t>
            </a:r>
            <a:r>
              <a:rPr lang="it-IT" sz="2800" dirty="0">
                <a:solidFill>
                  <a:srgbClr val="FF0000"/>
                </a:solidFill>
              </a:rPr>
              <a:t>L </a:t>
            </a:r>
            <a:r>
              <a:rPr lang="it-IT" sz="2800" dirty="0"/>
              <a:t>&gt; </a:t>
            </a:r>
            <a:r>
              <a:rPr lang="it-IT" sz="2800" dirty="0">
                <a:solidFill>
                  <a:srgbClr val="0070C0"/>
                </a:solidFill>
              </a:rPr>
              <a:t>C </a:t>
            </a:r>
            <a:r>
              <a:rPr lang="it-IT" sz="2800" dirty="0"/>
              <a:t>LA PERDITA RELATIVA DEL </a:t>
            </a:r>
            <a:r>
              <a:rPr lang="it-IT" sz="2800" dirty="0">
                <a:solidFill>
                  <a:srgbClr val="FF0000"/>
                </a:solidFill>
              </a:rPr>
              <a:t>LAVORO </a:t>
            </a:r>
            <a:r>
              <a:rPr lang="it-IT" sz="2800" dirty="0"/>
              <a:t>E’ MINORE</a:t>
            </a:r>
          </a:p>
          <a:p>
            <a:pPr algn="ctr"/>
            <a:r>
              <a:rPr lang="it-IT" sz="2800" dirty="0"/>
              <a:t>DELL’INCREMENTO RELATIVO DEL </a:t>
            </a:r>
            <a:r>
              <a:rPr lang="it-IT" sz="2800" dirty="0">
                <a:solidFill>
                  <a:srgbClr val="0070C0"/>
                </a:solidFill>
              </a:rPr>
              <a:t>CAPITALE</a:t>
            </a:r>
            <a:endParaRPr lang="it-IT" sz="2800" dirty="0"/>
          </a:p>
          <a:p>
            <a:pPr algn="ctr"/>
            <a:endParaRPr lang="it-IT" sz="2800" dirty="0">
              <a:solidFill>
                <a:srgbClr val="0070C0"/>
              </a:solidFill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AF1CDF8B-0ECA-7E86-614B-C6AE13785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72" y="172182"/>
            <a:ext cx="11602487" cy="403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1635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14523</TotalTime>
  <Words>940</Words>
  <Application>Microsoft Office PowerPoint</Application>
  <PresentationFormat>Widescreen</PresentationFormat>
  <Paragraphs>44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2" baseType="lpstr">
      <vt:lpstr>Aptos</vt:lpstr>
      <vt:lpstr>Aptos Display</vt:lpstr>
      <vt:lpstr>Arial</vt:lpstr>
      <vt:lpstr>IBM Plex Sans</vt:lpstr>
      <vt:lpstr>IBM Plex Serif</vt:lpstr>
      <vt:lpstr>Symbol</vt:lpstr>
      <vt:lpstr>Tema di Office</vt:lpstr>
      <vt:lpstr>C · L · N </vt:lpstr>
      <vt:lpstr>https://www.ec.univaq.it/fileadmin/user_upload/Economia/Materiale_didattico/PACE_ROBERTA/Economia_Politica/561slides_18.pdf</vt:lpstr>
      <vt:lpstr>https://fisp.diocesipadova.it/wp-content/uploads/sites/11/2016/07/Pitingaro-Il-Pil.pdf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alessandro falconi</dc:creator>
  <cp:lastModifiedBy>alessandro falconi</cp:lastModifiedBy>
  <cp:revision>19</cp:revision>
  <dcterms:created xsi:type="dcterms:W3CDTF">2026-06-17T17:22:01Z</dcterms:created>
  <dcterms:modified xsi:type="dcterms:W3CDTF">2026-06-27T19:25:56Z</dcterms:modified>
</cp:coreProperties>
</file>